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4630400" cy="8229600"/>
  <p:notesSz cx="8229600" cy="146304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0" d="100"/>
          <a:sy n="130" d="100"/>
        </p:scale>
        <p:origin x="3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3802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D02841-3942-2D0E-BE54-30636DD00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F07FC2-780C-B864-08BC-61E91BD3A2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F07F12-5136-20B6-FF7B-4447C5856E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DFF488-E191-03D4-F712-35EE4B84C4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98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DF6A8-28F6-8849-6EAA-D57820E4B6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5824C2-8438-091B-8B98-2CC4AD3AB9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034D87-245F-D8A7-9D7E-BAC5C84D26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B1AB31-73D7-B99C-1CFB-2B30151334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89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8052" y="1782243"/>
            <a:ext cx="7966591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600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Disciplina</a:t>
            </a:r>
            <a:endParaRPr lang="en-US" sz="6000" b="1" dirty="0">
              <a:solidFill>
                <a:srgbClr val="9998FF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0" indent="0">
              <a:lnSpc>
                <a:spcPts val="5600"/>
              </a:lnSpc>
              <a:buNone/>
            </a:pPr>
            <a:endParaRPr lang="en-US" sz="6000" b="1" dirty="0">
              <a:solidFill>
                <a:srgbClr val="9998FF"/>
              </a:solidFill>
              <a:latin typeface="Barlow Bold" pitchFamily="34" charset="0"/>
              <a:ea typeface="Barlow Bold" pitchFamily="34" charset="-122"/>
              <a:cs typeface="Barlow Bold" pitchFamily="34" charset="-120"/>
            </a:endParaRPr>
          </a:p>
          <a:p>
            <a:pPr marL="0" indent="0">
              <a:lnSpc>
                <a:spcPts val="5600"/>
              </a:lnSpc>
              <a:buNone/>
            </a:pPr>
            <a:r>
              <a:rPr lang="en-US" sz="6000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</a:rPr>
              <a:t>Engenharia</a:t>
            </a:r>
            <a:r>
              <a:rPr lang="en-US" sz="6000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</a:rPr>
              <a:t> de Prompt</a:t>
            </a:r>
            <a:endParaRPr lang="en-US" sz="6000" dirty="0"/>
          </a:p>
        </p:txBody>
      </p:sp>
      <p:sp>
        <p:nvSpPr>
          <p:cNvPr id="5" name="Shape 2"/>
          <p:cNvSpPr/>
          <p:nvPr/>
        </p:nvSpPr>
        <p:spPr>
          <a:xfrm>
            <a:off x="11057613" y="6426636"/>
            <a:ext cx="110449" cy="110449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3"/>
          <p:cNvSpPr/>
          <p:nvPr/>
        </p:nvSpPr>
        <p:spPr>
          <a:xfrm>
            <a:off x="11357253" y="6252883"/>
            <a:ext cx="2927390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Leandro Lima</a:t>
            </a:r>
            <a:endParaRPr lang="en-US" sz="21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4812AB93-1ABC-9301-88C5-0360EDD7A5D5}"/>
              </a:ext>
            </a:extLst>
          </p:cNvPr>
          <p:cNvSpPr/>
          <p:nvPr/>
        </p:nvSpPr>
        <p:spPr>
          <a:xfrm>
            <a:off x="11357253" y="5680252"/>
            <a:ext cx="2927390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Marcu Loreto</a:t>
            </a:r>
            <a:endParaRPr lang="en-US" sz="2100" dirty="0"/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BD020DFA-AEC0-6C8C-DE3A-37917F7B9CCD}"/>
              </a:ext>
            </a:extLst>
          </p:cNvPr>
          <p:cNvSpPr/>
          <p:nvPr/>
        </p:nvSpPr>
        <p:spPr>
          <a:xfrm>
            <a:off x="11357253" y="6867563"/>
            <a:ext cx="2927390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Ricardo Kerr</a:t>
            </a:r>
            <a:endParaRPr lang="en-US" sz="2100" dirty="0"/>
          </a:p>
        </p:txBody>
      </p:sp>
      <p:sp>
        <p:nvSpPr>
          <p:cNvPr id="12" name="Text 4">
            <a:extLst>
              <a:ext uri="{FF2B5EF4-FFF2-40B4-BE49-F238E27FC236}">
                <a16:creationId xmlns:a16="http://schemas.microsoft.com/office/drawing/2014/main" id="{393AF7FD-EFCB-FD4E-6DA8-87D43DFD881D}"/>
              </a:ext>
            </a:extLst>
          </p:cNvPr>
          <p:cNvSpPr/>
          <p:nvPr/>
        </p:nvSpPr>
        <p:spPr>
          <a:xfrm>
            <a:off x="776907" y="551031"/>
            <a:ext cx="3679388" cy="693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b="1" dirty="0">
                <a:ln>
                  <a:solidFill>
                    <a:schemeClr val="accent1"/>
                  </a:solidFill>
                </a:ln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UFG</a:t>
            </a:r>
            <a:endParaRPr lang="en-US" sz="5450" dirty="0">
              <a:ln>
                <a:solidFill>
                  <a:schemeClr val="accent1"/>
                </a:solidFill>
              </a:ln>
            </a:endParaRPr>
          </a:p>
        </p:txBody>
      </p:sp>
      <p:sp>
        <p:nvSpPr>
          <p:cNvPr id="13" name="Text 0">
            <a:extLst>
              <a:ext uri="{FF2B5EF4-FFF2-40B4-BE49-F238E27FC236}">
                <a16:creationId xmlns:a16="http://schemas.microsoft.com/office/drawing/2014/main" id="{E8A1580B-16F7-B159-D04B-E16BC0768143}"/>
              </a:ext>
            </a:extLst>
          </p:cNvPr>
          <p:cNvSpPr/>
          <p:nvPr/>
        </p:nvSpPr>
        <p:spPr>
          <a:xfrm>
            <a:off x="333376" y="2086890"/>
            <a:ext cx="498555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pt-BR" sz="4450" b="1" dirty="0">
                <a:ln>
                  <a:solidFill>
                    <a:schemeClr val="accent1"/>
                  </a:solidFill>
                </a:ln>
                <a:solidFill>
                  <a:schemeClr val="bg1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Pós-Graduação em Sistemas e Agentes Inteligentes</a:t>
            </a:r>
            <a:endParaRPr lang="en-US" sz="4450" dirty="0">
              <a:ln>
                <a:solidFill>
                  <a:schemeClr val="accent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4" name="Shape 2">
            <a:extLst>
              <a:ext uri="{FF2B5EF4-FFF2-40B4-BE49-F238E27FC236}">
                <a16:creationId xmlns:a16="http://schemas.microsoft.com/office/drawing/2014/main" id="{DABC0E81-1D15-3381-BC32-16723D344CDC}"/>
              </a:ext>
            </a:extLst>
          </p:cNvPr>
          <p:cNvSpPr/>
          <p:nvPr/>
        </p:nvSpPr>
        <p:spPr>
          <a:xfrm>
            <a:off x="11067138" y="7041315"/>
            <a:ext cx="110449" cy="110449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5" name="Shape 2">
            <a:extLst>
              <a:ext uri="{FF2B5EF4-FFF2-40B4-BE49-F238E27FC236}">
                <a16:creationId xmlns:a16="http://schemas.microsoft.com/office/drawing/2014/main" id="{5D5743DF-1702-7345-CDA5-EF05FFE2B2C1}"/>
              </a:ext>
            </a:extLst>
          </p:cNvPr>
          <p:cNvSpPr/>
          <p:nvPr/>
        </p:nvSpPr>
        <p:spPr>
          <a:xfrm>
            <a:off x="11057613" y="5850749"/>
            <a:ext cx="110449" cy="110449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1" name="Text 0">
            <a:extLst>
              <a:ext uri="{FF2B5EF4-FFF2-40B4-BE49-F238E27FC236}">
                <a16:creationId xmlns:a16="http://schemas.microsoft.com/office/drawing/2014/main" id="{1DAC720B-6B83-C4EA-992E-4CA496D8F33D}"/>
              </a:ext>
            </a:extLst>
          </p:cNvPr>
          <p:cNvSpPr/>
          <p:nvPr/>
        </p:nvSpPr>
        <p:spPr>
          <a:xfrm>
            <a:off x="9204606" y="3779050"/>
            <a:ext cx="5080038" cy="989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2800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</a:rPr>
              <a:t>Professor Sanderson Macedo</a:t>
            </a:r>
            <a:endParaRPr lang="en-US" sz="5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1556B-32F4-2189-4D83-1D3D2A20F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C260416D-804C-AB0B-ED0E-5CA5550FC62E}"/>
              </a:ext>
            </a:extLst>
          </p:cNvPr>
          <p:cNvSpPr/>
          <p:nvPr/>
        </p:nvSpPr>
        <p:spPr>
          <a:xfrm>
            <a:off x="0" y="850940"/>
            <a:ext cx="1463040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4450" b="1" dirty="0" err="1">
                <a:solidFill>
                  <a:schemeClr val="bg1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Conclusão</a:t>
            </a:r>
            <a:endParaRPr lang="en-US" sz="4450" dirty="0">
              <a:solidFill>
                <a:schemeClr val="bg1"/>
              </a:solidFill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2009451F-6A8D-DC4B-D1CF-65B85B247BC9}"/>
              </a:ext>
            </a:extLst>
          </p:cNvPr>
          <p:cNvSpPr/>
          <p:nvPr/>
        </p:nvSpPr>
        <p:spPr>
          <a:xfrm>
            <a:off x="2200784" y="2056703"/>
            <a:ext cx="10453334" cy="34370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pt-BR" sz="24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código demonstra como integrar um modelo de linguagem (LLM) em um cenário de atendimento técnico.</a:t>
            </a:r>
          </a:p>
          <a:p>
            <a:pPr marL="0" indent="0" algn="ctr">
              <a:buNone/>
            </a:pPr>
            <a:endParaRPr lang="pt-BR" sz="2400" b="1" dirty="0">
              <a:solidFill>
                <a:srgbClr val="EEEFF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 algn="ctr">
              <a:buNone/>
            </a:pPr>
            <a:r>
              <a:rPr lang="pt-BR" sz="24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 técnicas de </a:t>
            </a:r>
            <a:r>
              <a:rPr lang="pt-BR" sz="24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prompting</a:t>
            </a:r>
            <a:r>
              <a:rPr lang="pt-BR" sz="24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 o uso de validações com </a:t>
            </a:r>
            <a:r>
              <a:rPr lang="pt-BR" sz="2400" b="1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Guardrails</a:t>
            </a:r>
            <a:r>
              <a:rPr lang="pt-BR" sz="24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asseguram a qualidade, relevância e consistência das respostas.</a:t>
            </a:r>
          </a:p>
          <a:p>
            <a:pPr marL="0" indent="0" algn="ctr">
              <a:buNone/>
            </a:pPr>
            <a:endParaRPr lang="pt-BR" sz="2400" b="1" dirty="0">
              <a:solidFill>
                <a:srgbClr val="EEEFF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 algn="ctr">
              <a:buNone/>
            </a:pPr>
            <a:r>
              <a:rPr lang="pt-BR" sz="24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abordagem garante que informações essenciais (como slogan) sejam sempre incluídas, mantendo a identidade e profissionalismo do suporte.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9044F35-8128-66FA-443B-A82B8E47721A}"/>
              </a:ext>
            </a:extLst>
          </p:cNvPr>
          <p:cNvSpPr txBox="1"/>
          <p:nvPr/>
        </p:nvSpPr>
        <p:spPr>
          <a:xfrm>
            <a:off x="8627806" y="6666582"/>
            <a:ext cx="5852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u="sng" dirty="0">
                <a:solidFill>
                  <a:schemeClr val="bg1"/>
                </a:solidFill>
              </a:rPr>
              <a:t>https://github.com/Marcu-Loreto/Agentes_Inteligentes</a:t>
            </a:r>
          </a:p>
        </p:txBody>
      </p:sp>
    </p:spTree>
    <p:extLst>
      <p:ext uri="{BB962C8B-B14F-4D97-AF65-F5344CB8AC3E}">
        <p14:creationId xmlns:p14="http://schemas.microsoft.com/office/powerpoint/2010/main" val="1440344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8AF7E-60C0-9450-B4D9-200CC2115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B74338D4-D866-B3EB-E4D4-8A1EAC2C6CB5}"/>
              </a:ext>
            </a:extLst>
          </p:cNvPr>
          <p:cNvSpPr/>
          <p:nvPr/>
        </p:nvSpPr>
        <p:spPr>
          <a:xfrm>
            <a:off x="6244709" y="1878330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Assistente Virtual de Suporte Técnico com OpenAI e Guardrails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22FA3903-78AC-80D0-F98A-1BC7B3B727F9}"/>
              </a:ext>
            </a:extLst>
          </p:cNvPr>
          <p:cNvSpPr/>
          <p:nvPr/>
        </p:nvSpPr>
        <p:spPr>
          <a:xfrm>
            <a:off x="6244709" y="4341376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Esta apresentação demonstra como integrar um modelo de linguagem (LLM) da OpenAI a um </a:t>
            </a:r>
            <a:r>
              <a:rPr lang="en-US" sz="17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assistente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de suporte técnico, utilizando guardrails para </a:t>
            </a:r>
            <a:r>
              <a:rPr lang="en-US" sz="170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valididação.</a:t>
            </a:r>
            <a:endParaRPr lang="en-US" sz="1700" dirty="0"/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394A82B4-68BE-58DD-0CB3-C116C547E97E}"/>
              </a:ext>
            </a:extLst>
          </p:cNvPr>
          <p:cNvGrpSpPr/>
          <p:nvPr/>
        </p:nvGrpSpPr>
        <p:grpSpPr>
          <a:xfrm>
            <a:off x="-11584" y="8298"/>
            <a:ext cx="5497984" cy="8229603"/>
            <a:chOff x="0" y="437437"/>
            <a:chExt cx="3533714" cy="7792166"/>
          </a:xfrm>
        </p:grpSpPr>
        <p:pic>
          <p:nvPicPr>
            <p:cNvPr id="17" name="Image 0" descr="preencoded.png">
              <a:extLst>
                <a:ext uri="{FF2B5EF4-FFF2-40B4-BE49-F238E27FC236}">
                  <a16:creationId xmlns:a16="http://schemas.microsoft.com/office/drawing/2014/main" id="{DDF5EE61-71C2-B7B3-01E6-20D8606CD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prstClr val="black"/>
                <a:schemeClr val="accent5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 rot="5400000" flipH="1">
              <a:off x="784839" y="5488348"/>
              <a:ext cx="1956416" cy="3526094"/>
            </a:xfrm>
            <a:prstGeom prst="rect">
              <a:avLst/>
            </a:prstGeom>
          </p:spPr>
        </p:pic>
        <p:pic>
          <p:nvPicPr>
            <p:cNvPr id="18" name="Image 0" descr="preencoded.png">
              <a:extLst>
                <a:ext uri="{FF2B5EF4-FFF2-40B4-BE49-F238E27FC236}">
                  <a16:creationId xmlns:a16="http://schemas.microsoft.com/office/drawing/2014/main" id="{C28995D3-A588-70F3-FF44-70E819B481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prstClr val="black"/>
                <a:schemeClr val="accent5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 rot="5400000">
              <a:off x="792461" y="3556535"/>
              <a:ext cx="1956412" cy="3526094"/>
            </a:xfrm>
            <a:prstGeom prst="rect">
              <a:avLst/>
            </a:prstGeom>
          </p:spPr>
        </p:pic>
        <p:pic>
          <p:nvPicPr>
            <p:cNvPr id="19" name="Image 0" descr="preencoded.png">
              <a:extLst>
                <a:ext uri="{FF2B5EF4-FFF2-40B4-BE49-F238E27FC236}">
                  <a16:creationId xmlns:a16="http://schemas.microsoft.com/office/drawing/2014/main" id="{670C3B52-89FD-5C55-DA04-22F534DFFE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prstClr val="black"/>
                <a:schemeClr val="accent5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 rot="5400000" flipH="1">
              <a:off x="783133" y="1598416"/>
              <a:ext cx="1959827" cy="3526094"/>
            </a:xfrm>
            <a:prstGeom prst="rect">
              <a:avLst/>
            </a:prstGeom>
          </p:spPr>
        </p:pic>
        <p:pic>
          <p:nvPicPr>
            <p:cNvPr id="20" name="Image 0" descr="preencoded.png">
              <a:extLst>
                <a:ext uri="{FF2B5EF4-FFF2-40B4-BE49-F238E27FC236}">
                  <a16:creationId xmlns:a16="http://schemas.microsoft.com/office/drawing/2014/main" id="{1DAE44C6-8965-2645-F648-4345AB04D8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prstClr val="black"/>
                <a:schemeClr val="accent5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 rot="5400000">
              <a:off x="792460" y="-347403"/>
              <a:ext cx="1956414" cy="35260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06582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9999FF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85094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Resumo e Objetivo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132290"/>
            <a:ext cx="379095" cy="379095"/>
          </a:xfrm>
          <a:prstGeom prst="roundRect">
            <a:avLst>
              <a:gd name="adj" fmla="val 51437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840379" y="21322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Objetivo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40379" y="2618423"/>
            <a:ext cx="3109793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Implementar um assistente virtual de suporte técnico que utiliza a OpenAI para fornecer respostas consistentes e personalizadas aos usuários.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747" y="2132290"/>
            <a:ext cx="379095" cy="379095"/>
          </a:xfrm>
          <a:prstGeom prst="roundRect">
            <a:avLst>
              <a:gd name="adj" fmla="val 51437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10762417" y="213229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Funcionalidade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62417" y="2618423"/>
            <a:ext cx="3109793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sistema recebe perguntas do usuário, pesquisa informações relevantes e fornece respostas que incluem o slogan "Resetou ta Novo".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158978"/>
            <a:ext cx="379095" cy="379095"/>
          </a:xfrm>
          <a:prstGeom prst="roundRect">
            <a:avLst>
              <a:gd name="adj" fmla="val 51437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6840379" y="515897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Guardrails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840379" y="5645110"/>
            <a:ext cx="3109793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código utiliza guardrails para garantir que as respostas da LLM estejam de acordo com as diretrizes e incluam o slogan definido.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10166747" y="5158978"/>
            <a:ext cx="379095" cy="379095"/>
          </a:xfrm>
          <a:prstGeom prst="roundRect">
            <a:avLst>
              <a:gd name="adj" fmla="val 51437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10762417" y="515897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Benefícios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762417" y="5645110"/>
            <a:ext cx="3109793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sistema oferece suporte técnico eficiente, automatizado e consistente, melhorando a experiência do usuário.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63710"/>
            <a:ext cx="674917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Configuração do Ambiente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317915"/>
            <a:ext cx="339399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Carregamento de Variáveis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890724"/>
            <a:ext cx="4018359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código utiliza a biblioteca dotenv para carregar variáveis de ambiente, incluindo a chave da API da OpenAI (OPENAI_API_KEY) armazenada em um arquivo .env.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317915"/>
            <a:ext cx="328969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Validação da Chave de API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3890724"/>
            <a:ext cx="4018359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Antes de iniciar o sistema, o código verifica se a chave foi encontrada, levantando um erro caso contrário. Isso garante que a comunicação com a API da OpenAI seja estabelecida corretamente.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317915"/>
            <a:ext cx="392132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Instanciação do Cliente OpenAI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389072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Após validar a chave, um cliente OpenAI (objeto client) é criado, permitindo enviar requisições ao modelo de linguagem.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92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114" y="3312676"/>
            <a:ext cx="10093047" cy="678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Lógica de Negócio: Busca de Documentos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22114" y="4300895"/>
            <a:ext cx="4257794" cy="3195280"/>
          </a:xfrm>
          <a:prstGeom prst="roundRect">
            <a:avLst>
              <a:gd name="adj" fmla="val 5812"/>
            </a:avLst>
          </a:prstGeom>
          <a:solidFill>
            <a:srgbClr val="282C32"/>
          </a:solidFill>
          <a:ln/>
          <a:effectLst>
            <a:outerShdw blurRad="50800" dist="2540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928449" y="4507230"/>
            <a:ext cx="3845123" cy="678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Função search_documents(query)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28449" y="5309592"/>
            <a:ext cx="3845123" cy="1980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Esta função simula a consulta a uma base de dados local, recebendo uma string (consulta do usuário) e retornando informações relevantes com base em um conjunto de dados pré-definido.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186243" y="4300895"/>
            <a:ext cx="4257794" cy="3195280"/>
          </a:xfrm>
          <a:prstGeom prst="roundRect">
            <a:avLst>
              <a:gd name="adj" fmla="val 5812"/>
            </a:avLst>
          </a:prstGeom>
          <a:solidFill>
            <a:srgbClr val="282C32"/>
          </a:solidFill>
          <a:ln/>
          <a:effectLst>
            <a:outerShdw blurRad="50800" dist="2540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5392579" y="4507230"/>
            <a:ext cx="2714982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Exemplos de Chaves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392579" y="4970264"/>
            <a:ext cx="3845123" cy="1650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 chaves de pesquisa correspondem a problemas comuns, como "máquina não liga" ou "máquina travando", retornando soluções correspondentes.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9650373" y="4300895"/>
            <a:ext cx="4257794" cy="3195280"/>
          </a:xfrm>
          <a:prstGeom prst="roundRect">
            <a:avLst>
              <a:gd name="adj" fmla="val 5812"/>
            </a:avLst>
          </a:prstGeom>
          <a:solidFill>
            <a:srgbClr val="282C32"/>
          </a:solidFill>
          <a:ln/>
          <a:effectLst>
            <a:outerShdw blurRad="50800" dist="2540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9856708" y="4507230"/>
            <a:ext cx="2714982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Benefícios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856708" y="4970264"/>
            <a:ext cx="3845123" cy="1980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Esse mecanismo permite contextualizar as respostas do assistente, fornecendo informações específicas para problemas comuns, sem necessidade de reescrever as soluções no código principal.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884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733" y="3159085"/>
            <a:ext cx="9529643" cy="681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Prompt Inicial e Regras de Atendimento</a:t>
            </a:r>
            <a:endParaRPr lang="en-US" sz="4250" dirty="0"/>
          </a:p>
        </p:txBody>
      </p:sp>
      <p:sp>
        <p:nvSpPr>
          <p:cNvPr id="5" name="Text 1"/>
          <p:cNvSpPr/>
          <p:nvPr/>
        </p:nvSpPr>
        <p:spPr>
          <a:xfrm>
            <a:off x="724733" y="4875490"/>
            <a:ext cx="2724626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Contextualização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24733" y="5340191"/>
            <a:ext cx="3062287" cy="1987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prompt inicial define o assistente como um especialista em suporte técnico, definindo claramente seu papel e responsabilidades.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7536" y="4224497"/>
            <a:ext cx="517684" cy="5176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097536" y="4875490"/>
            <a:ext cx="2724626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Instruções Detalhadas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097536" y="5340191"/>
            <a:ext cx="3062407" cy="1656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prompt lista objetivos específicos (identificar problemas, coletar dados do cliente, incluir slogan), fornecendo diretrizes claras.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0458" y="4224497"/>
            <a:ext cx="517684" cy="5176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0458" y="4875490"/>
            <a:ext cx="2724626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Tom de Voz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470458" y="5340191"/>
            <a:ext cx="3062287" cy="1987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prompt define que o atendimento deve ser claro, educado e objetivo, garantindo respostas consistentes e alinhadas aos valores da assistência.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43260" y="4224497"/>
            <a:ext cx="517684" cy="5176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43260" y="4875490"/>
            <a:ext cx="2724626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Memória Contextual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0843260" y="5340191"/>
            <a:ext cx="3062407" cy="2318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exigência de incluir o slogan "Resetou ta Novo" e o endereço da assistência técnica é uma técnica de prompting que garante a fidelidade às diretrizes em cada resposta.</a:t>
            </a:r>
            <a:endParaRPr lang="en-US" sz="1600" dirty="0"/>
          </a:p>
        </p:txBody>
      </p:sp>
      <p:pic>
        <p:nvPicPr>
          <p:cNvPr id="17" name="Gráfico 16" descr="Símbolo de raiva com preenchimento sólido">
            <a:extLst>
              <a:ext uri="{FF2B5EF4-FFF2-40B4-BE49-F238E27FC236}">
                <a16:creationId xmlns:a16="http://schemas.microsoft.com/office/drawing/2014/main" id="{BB27369C-358B-177C-58C3-295E0DD93D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97145" y="4162108"/>
            <a:ext cx="564555" cy="5645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61630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Validação da Entrada do Usuário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67991" y="2411968"/>
            <a:ext cx="30480" cy="5156002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1296472" y="2884170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839510" y="265568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1022628" y="2728317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274808" y="2628543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código verifica se o usuário digitou uma mensagem não vazia.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1296472" y="4227314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7"/>
          <p:cNvSpPr/>
          <p:nvPr/>
        </p:nvSpPr>
        <p:spPr>
          <a:xfrm>
            <a:off x="839510" y="399883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987385" y="4071461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274808" y="3971687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Caso o </a:t>
            </a: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user_input 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seja apenas espaços ou vazio, solicita que o usuário insira algo válido.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1296472" y="5570458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Shape 11"/>
          <p:cNvSpPr/>
          <p:nvPr/>
        </p:nvSpPr>
        <p:spPr>
          <a:xfrm>
            <a:off x="839510" y="534197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5" name="Text 12"/>
          <p:cNvSpPr/>
          <p:nvPr/>
        </p:nvSpPr>
        <p:spPr>
          <a:xfrm>
            <a:off x="990838" y="5414605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2274808" y="5314831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Garante a interação mínima com o sistema, evitando chamadas desnecessárias à API.</a:t>
            </a:r>
            <a:endParaRPr lang="en-US" sz="1700" dirty="0"/>
          </a:p>
        </p:txBody>
      </p:sp>
      <p:sp>
        <p:nvSpPr>
          <p:cNvPr id="17" name="Shape 14"/>
          <p:cNvSpPr/>
          <p:nvPr/>
        </p:nvSpPr>
        <p:spPr>
          <a:xfrm>
            <a:off x="1296472" y="6913602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Shape 15"/>
          <p:cNvSpPr/>
          <p:nvPr/>
        </p:nvSpPr>
        <p:spPr>
          <a:xfrm>
            <a:off x="839510" y="6685121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9" name="Text 16"/>
          <p:cNvSpPr/>
          <p:nvPr/>
        </p:nvSpPr>
        <p:spPr>
          <a:xfrm>
            <a:off x="979765" y="6757749"/>
            <a:ext cx="2069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2274808" y="6657975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Melhora a experiência do usuário ao prevenir respostas irrelevantes do modelo devido a entradas inválidas.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2443" y="571262"/>
            <a:ext cx="7691914" cy="1364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Interação com a LLM e Guardrails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443" y="2247067"/>
            <a:ext cx="1037153" cy="16594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60707" y="2454473"/>
            <a:ext cx="2869287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Chamadas à API OpenAI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560707" y="2920008"/>
            <a:ext cx="6343650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código utiliza client.chat.completions.create para gerar respostas com base no histórico de mensagens.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2443" y="3906560"/>
            <a:ext cx="1037153" cy="187583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60707" y="4113967"/>
            <a:ext cx="3043357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Validação com Guardrails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560707" y="4579501"/>
            <a:ext cx="6892712" cy="995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</a:t>
            </a:r>
            <a:r>
              <a:rPr lang="en-US" sz="16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Guard() 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 o validador </a:t>
            </a:r>
            <a:r>
              <a:rPr lang="en-US" sz="16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ContainsString(substring="Resetou ta Novo")</a:t>
            </a: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garante que a resposta da LLM inclua o slogan definido.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2443" y="5782389"/>
            <a:ext cx="1037153" cy="187583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60707" y="5989796"/>
            <a:ext cx="2732484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Benefício da Validação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560707" y="6455331"/>
            <a:ext cx="6343650" cy="995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Isso garante conformidade no conteúdo, evitando que a LLM esqueça o slogan ou traga respostas em desacordo com o prompt inicial.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5092" y="579358"/>
            <a:ext cx="7673816" cy="1381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Demonstração do Fluxo de Execução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35092" y="2381250"/>
            <a:ext cx="3679388" cy="693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5450" dirty="0"/>
          </a:p>
        </p:txBody>
      </p:sp>
      <p:sp>
        <p:nvSpPr>
          <p:cNvPr id="5" name="Text 2"/>
          <p:cNvSpPr/>
          <p:nvPr/>
        </p:nvSpPr>
        <p:spPr>
          <a:xfrm>
            <a:off x="1192887" y="3336846"/>
            <a:ext cx="2763798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Entrada do Usuário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35092" y="3808214"/>
            <a:ext cx="3679388" cy="671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usuário digita uma mensagem descrevendo seu problema.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4729520" y="2381250"/>
            <a:ext cx="3679388" cy="693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5450" dirty="0"/>
          </a:p>
        </p:txBody>
      </p:sp>
      <p:sp>
        <p:nvSpPr>
          <p:cNvPr id="8" name="Text 5"/>
          <p:cNvSpPr/>
          <p:nvPr/>
        </p:nvSpPr>
        <p:spPr>
          <a:xfrm>
            <a:off x="5187315" y="3336846"/>
            <a:ext cx="2763798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Validação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729520" y="3808214"/>
            <a:ext cx="3679388" cy="671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código valida se a entrada é válida (não vazia).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35092" y="5215295"/>
            <a:ext cx="3679388" cy="693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5450" dirty="0"/>
          </a:p>
        </p:txBody>
      </p:sp>
      <p:sp>
        <p:nvSpPr>
          <p:cNvPr id="11" name="Text 8"/>
          <p:cNvSpPr/>
          <p:nvPr/>
        </p:nvSpPr>
        <p:spPr>
          <a:xfrm>
            <a:off x="1192887" y="6170890"/>
            <a:ext cx="2763798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Busca de Informações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35092" y="6642259"/>
            <a:ext cx="3679388" cy="1007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Busca informações relevantes na base simulada, adicionando-as ao contexto se necessário.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4729520" y="5215295"/>
            <a:ext cx="3679388" cy="693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5450" dirty="0"/>
          </a:p>
        </p:txBody>
      </p:sp>
      <p:sp>
        <p:nvSpPr>
          <p:cNvPr id="14" name="Text 11"/>
          <p:cNvSpPr/>
          <p:nvPr/>
        </p:nvSpPr>
        <p:spPr>
          <a:xfrm>
            <a:off x="5187315" y="6170890"/>
            <a:ext cx="2763798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Resposta da LLM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4729520" y="6642259"/>
            <a:ext cx="3679388" cy="1007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 sistema envia o histórico para a LLM via API, gera uma resposta e a valida com Guardrails.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773</Words>
  <Application>Microsoft Office PowerPoint</Application>
  <PresentationFormat>Personalizar</PresentationFormat>
  <Paragraphs>89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Montserrat</vt:lpstr>
      <vt:lpstr>Barlow Bold</vt:lpstr>
      <vt:lpstr>Montserrat Bold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Ricardo Fernando Kerr dos Santos</cp:lastModifiedBy>
  <cp:revision>7</cp:revision>
  <dcterms:created xsi:type="dcterms:W3CDTF">2024-12-06T15:57:05Z</dcterms:created>
  <dcterms:modified xsi:type="dcterms:W3CDTF">2024-12-07T00:20:19Z</dcterms:modified>
</cp:coreProperties>
</file>